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ileron" pitchFamily="2" charset="77"/>
      <p:regular r:id="rId11"/>
    </p:embeddedFont>
    <p:embeddedFont>
      <p:font typeface="Aileron Bold" pitchFamily="2" charset="77"/>
      <p:regular r:id="rId12"/>
      <p:bold r:id="rId13"/>
    </p:embeddedFont>
    <p:embeddedFont>
      <p:font typeface="Garet" pitchFamily="2" charset="77"/>
      <p:regular r:id="rId14"/>
    </p:embeddedFont>
    <p:embeddedFont>
      <p:font typeface="Garet Bold" pitchFamily="2" charset="77"/>
      <p:regular r:id="rId15"/>
      <p:bold r:id="rId16"/>
    </p:embeddedFont>
    <p:embeddedFont>
      <p:font typeface="Garet Bold Italics" pitchFamily="2" charset="77"/>
      <p:regular r:id="rId17"/>
      <p:bold r:id="rId18"/>
      <p:italic r:id="rId19"/>
      <p:boldItalic r:id="rId20"/>
    </p:embeddedFont>
    <p:embeddedFont>
      <p:font typeface="Garet Italics" pitchFamily="2" charset="77"/>
      <p:regular r:id="rId21"/>
      <p: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35" autoAdjust="0"/>
  </p:normalViewPr>
  <p:slideViewPr>
    <p:cSldViewPr>
      <p:cViewPr varScale="1">
        <p:scale>
          <a:sx n="77" d="100"/>
          <a:sy n="77" d="100"/>
        </p:scale>
        <p:origin x="53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archive.ics.uci.edu/dataset/938/regensburg+pediatric+appendicitis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1707" y="7484451"/>
            <a:ext cx="12780996" cy="1172233"/>
            <a:chOff x="0" y="0"/>
            <a:chExt cx="3366188" cy="308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66188" cy="308736"/>
            </a:xfrm>
            <a:custGeom>
              <a:avLst/>
              <a:gdLst/>
              <a:ahLst/>
              <a:cxnLst/>
              <a:rect l="l" t="t" r="r" b="b"/>
              <a:pathLst>
                <a:path w="3366188" h="308736">
                  <a:moveTo>
                    <a:pt x="21807" y="0"/>
                  </a:moveTo>
                  <a:lnTo>
                    <a:pt x="3344382" y="0"/>
                  </a:lnTo>
                  <a:cubicBezTo>
                    <a:pt x="3350165" y="0"/>
                    <a:pt x="3355712" y="2297"/>
                    <a:pt x="3359802" y="6387"/>
                  </a:cubicBezTo>
                  <a:cubicBezTo>
                    <a:pt x="3363891" y="10477"/>
                    <a:pt x="3366188" y="16023"/>
                    <a:pt x="3366188" y="21807"/>
                  </a:cubicBezTo>
                  <a:lnTo>
                    <a:pt x="3366188" y="286930"/>
                  </a:lnTo>
                  <a:cubicBezTo>
                    <a:pt x="3366188" y="292713"/>
                    <a:pt x="3363891" y="298260"/>
                    <a:pt x="3359802" y="302349"/>
                  </a:cubicBezTo>
                  <a:cubicBezTo>
                    <a:pt x="3355712" y="306439"/>
                    <a:pt x="3350165" y="308736"/>
                    <a:pt x="3344382" y="308736"/>
                  </a:cubicBezTo>
                  <a:lnTo>
                    <a:pt x="21807" y="308736"/>
                  </a:lnTo>
                  <a:cubicBezTo>
                    <a:pt x="16023" y="308736"/>
                    <a:pt x="10477" y="306439"/>
                    <a:pt x="6387" y="302349"/>
                  </a:cubicBezTo>
                  <a:cubicBezTo>
                    <a:pt x="2297" y="298260"/>
                    <a:pt x="0" y="292713"/>
                    <a:pt x="0" y="286930"/>
                  </a:cubicBezTo>
                  <a:lnTo>
                    <a:pt x="0" y="21807"/>
                  </a:lnTo>
                  <a:cubicBezTo>
                    <a:pt x="0" y="16023"/>
                    <a:pt x="2297" y="10477"/>
                    <a:pt x="6387" y="6387"/>
                  </a:cubicBezTo>
                  <a:cubicBezTo>
                    <a:pt x="10477" y="2297"/>
                    <a:pt x="16023" y="0"/>
                    <a:pt x="21807" y="0"/>
                  </a:cubicBezTo>
                  <a:close/>
                </a:path>
              </a:pathLst>
            </a:custGeom>
            <a:solidFill>
              <a:srgbClr val="CBB25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366188" cy="3468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64078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0" y="9646213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4976241" y="7541718"/>
            <a:ext cx="1761686" cy="1008965"/>
          </a:xfrm>
          <a:custGeom>
            <a:avLst/>
            <a:gdLst/>
            <a:ahLst/>
            <a:cxnLst/>
            <a:rect l="l" t="t" r="r" b="b"/>
            <a:pathLst>
              <a:path w="1761686" h="1008965">
                <a:moveTo>
                  <a:pt x="0" y="0"/>
                </a:moveTo>
                <a:lnTo>
                  <a:pt x="1761685" y="0"/>
                </a:lnTo>
                <a:lnTo>
                  <a:pt x="1761685" y="1008965"/>
                </a:lnTo>
                <a:lnTo>
                  <a:pt x="0" y="10089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820470" y="7864668"/>
            <a:ext cx="11656907" cy="392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2"/>
              </a:lnSpc>
            </a:pPr>
            <a:r>
              <a:rPr lang="en-US" sz="2499" b="1" spc="-2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Presented By: Abirham Getie, Haeyeon Jeong, Yonathan Shimelis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01707" y="2927488"/>
            <a:ext cx="16408304" cy="10230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44"/>
              </a:lnSpc>
            </a:pPr>
            <a:r>
              <a:rPr lang="en-US" sz="6500" b="1" spc="-78">
                <a:solidFill>
                  <a:srgbClr val="CBB25A"/>
                </a:solidFill>
                <a:latin typeface="Garet Bold"/>
                <a:ea typeface="Garet Bold"/>
                <a:cs typeface="Garet Bold"/>
                <a:sym typeface="Garet Bold"/>
              </a:rPr>
              <a:t>PREDICTING PEDIATRIC APPENDICITIS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401707" y="4044709"/>
            <a:ext cx="12371531" cy="3208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5"/>
              </a:lnSpc>
            </a:pPr>
            <a:r>
              <a:rPr lang="en-US" sz="3500" b="1" i="1" spc="-42">
                <a:solidFill>
                  <a:srgbClr val="272525"/>
                </a:solidFill>
                <a:latin typeface="Garet Bold Italics"/>
                <a:ea typeface="Garet Bold Italics"/>
                <a:cs typeface="Garet Bold Italics"/>
                <a:sym typeface="Garet Bold Italics"/>
              </a:rPr>
              <a:t>Using AWS Cloud Based Machine Learning</a:t>
            </a:r>
          </a:p>
          <a:p>
            <a:pPr algn="l">
              <a:lnSpc>
                <a:spcPts val="4385"/>
              </a:lnSpc>
            </a:pPr>
            <a:endParaRPr lang="en-US" sz="3500" b="1" i="1" spc="-42">
              <a:solidFill>
                <a:srgbClr val="272525"/>
              </a:solidFill>
              <a:latin typeface="Garet Bold Italics"/>
              <a:ea typeface="Garet Bold Italics"/>
              <a:cs typeface="Garet Bold Italics"/>
              <a:sym typeface="Garet Bold Italics"/>
            </a:endParaRPr>
          </a:p>
          <a:p>
            <a:pPr algn="l">
              <a:lnSpc>
                <a:spcPts val="4385"/>
              </a:lnSpc>
            </a:pPr>
            <a:endParaRPr lang="en-US" sz="3500" b="1" i="1" spc="-42">
              <a:solidFill>
                <a:srgbClr val="272525"/>
              </a:solidFill>
              <a:latin typeface="Garet Bold Italics"/>
              <a:ea typeface="Garet Bold Italics"/>
              <a:cs typeface="Garet Bold Italics"/>
              <a:sym typeface="Garet Bold Italics"/>
            </a:endParaRPr>
          </a:p>
          <a:p>
            <a:pPr algn="l">
              <a:lnSpc>
                <a:spcPts val="3132"/>
              </a:lnSpc>
            </a:pPr>
            <a:endParaRPr lang="en-US" sz="3500" b="1" i="1" spc="-42">
              <a:solidFill>
                <a:srgbClr val="272525"/>
              </a:solidFill>
              <a:latin typeface="Garet Bold Italics"/>
              <a:ea typeface="Garet Bold Italics"/>
              <a:cs typeface="Garet Bold Italics"/>
              <a:sym typeface="Garet Bold Italics"/>
            </a:endParaRPr>
          </a:p>
          <a:p>
            <a:pPr algn="l">
              <a:lnSpc>
                <a:spcPts val="3132"/>
              </a:lnSpc>
            </a:pPr>
            <a:r>
              <a:rPr lang="en-US" sz="2499" i="1" spc="-29">
                <a:solidFill>
                  <a:srgbClr val="272525"/>
                </a:solidFill>
                <a:latin typeface="Garet Italics"/>
                <a:ea typeface="Garet Italics"/>
                <a:cs typeface="Garet Italics"/>
                <a:sym typeface="Garet Italics"/>
              </a:rPr>
              <a:t>DATS 6450 Cloud Computing - Group3</a:t>
            </a:r>
          </a:p>
          <a:p>
            <a:pPr algn="l">
              <a:lnSpc>
                <a:spcPts val="3132"/>
              </a:lnSpc>
            </a:pPr>
            <a:r>
              <a:rPr lang="en-US" sz="2499" i="1" spc="-29">
                <a:solidFill>
                  <a:srgbClr val="272525"/>
                </a:solidFill>
                <a:latin typeface="Garet Italics"/>
                <a:ea typeface="Garet Italics"/>
                <a:cs typeface="Garet Italics"/>
                <a:sym typeface="Garet Italics"/>
              </a:rPr>
              <a:t>December 1, 2025</a:t>
            </a:r>
          </a:p>
          <a:p>
            <a:pPr algn="l">
              <a:lnSpc>
                <a:spcPts val="3132"/>
              </a:lnSpc>
            </a:pPr>
            <a:endParaRPr lang="en-US" sz="2499" i="1" spc="-29">
              <a:solidFill>
                <a:srgbClr val="272525"/>
              </a:solidFill>
              <a:latin typeface="Garet Italics"/>
              <a:ea typeface="Garet Italics"/>
              <a:cs typeface="Garet Italics"/>
              <a:sym typeface="Garet Itali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354124" y="1683966"/>
            <a:ext cx="13579751" cy="3112406"/>
            <a:chOff x="0" y="0"/>
            <a:chExt cx="1773166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773166" cy="406400"/>
            </a:xfrm>
            <a:custGeom>
              <a:avLst/>
              <a:gdLst/>
              <a:ahLst/>
              <a:cxnLst/>
              <a:rect l="l" t="t" r="r" b="b"/>
              <a:pathLst>
                <a:path w="1773166" h="406400">
                  <a:moveTo>
                    <a:pt x="1569966" y="0"/>
                  </a:moveTo>
                  <a:cubicBezTo>
                    <a:pt x="1682195" y="0"/>
                    <a:pt x="1773166" y="90970"/>
                    <a:pt x="1773166" y="203200"/>
                  </a:cubicBezTo>
                  <a:cubicBezTo>
                    <a:pt x="1773166" y="315430"/>
                    <a:pt x="1682195" y="406400"/>
                    <a:pt x="1569966" y="406400"/>
                  </a:cubicBezTo>
                  <a:lnTo>
                    <a:pt x="203200" y="406400"/>
                  </a:lnTo>
                  <a:cubicBezTo>
                    <a:pt x="90970" y="406400"/>
                    <a:pt x="0" y="315430"/>
                    <a:pt x="0" y="203200"/>
                  </a:cubicBezTo>
                  <a:cubicBezTo>
                    <a:pt x="0" y="90970"/>
                    <a:pt x="90970" y="0"/>
                    <a:pt x="203200" y="0"/>
                  </a:cubicBezTo>
                  <a:lnTo>
                    <a:pt x="1569966" y="0"/>
                  </a:lnTo>
                </a:path>
              </a:pathLst>
            </a:custGeom>
            <a:blipFill>
              <a:blip r:embed="rId2"/>
              <a:stretch>
                <a:fillRect t="-95345" b="-9534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2354124" y="1683966"/>
            <a:ext cx="13579751" cy="3112406"/>
            <a:chOff x="0" y="0"/>
            <a:chExt cx="1798591" cy="41222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798591" cy="412227"/>
            </a:xfrm>
            <a:custGeom>
              <a:avLst/>
              <a:gdLst/>
              <a:ahLst/>
              <a:cxnLst/>
              <a:rect l="l" t="t" r="r" b="b"/>
              <a:pathLst>
                <a:path w="1798591" h="412227">
                  <a:moveTo>
                    <a:pt x="1595391" y="0"/>
                  </a:moveTo>
                  <a:cubicBezTo>
                    <a:pt x="1707616" y="0"/>
                    <a:pt x="1798591" y="92280"/>
                    <a:pt x="1798591" y="206114"/>
                  </a:cubicBezTo>
                  <a:cubicBezTo>
                    <a:pt x="1798591" y="319947"/>
                    <a:pt x="1707616" y="412227"/>
                    <a:pt x="1595391" y="412227"/>
                  </a:cubicBezTo>
                  <a:lnTo>
                    <a:pt x="203200" y="412227"/>
                  </a:lnTo>
                  <a:cubicBezTo>
                    <a:pt x="90976" y="412227"/>
                    <a:pt x="0" y="319947"/>
                    <a:pt x="0" y="206114"/>
                  </a:cubicBezTo>
                  <a:cubicBezTo>
                    <a:pt x="0" y="92280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C7B45E">
                <a:alpha val="81961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1798591" cy="4503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819425" y="2355407"/>
            <a:ext cx="10649149" cy="1674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727"/>
              </a:lnSpc>
            </a:pPr>
            <a:r>
              <a:rPr lang="en-US" sz="4805" b="1" spc="-5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Quick</a:t>
            </a:r>
          </a:p>
          <a:p>
            <a:pPr algn="ctr">
              <a:lnSpc>
                <a:spcPts val="6727"/>
              </a:lnSpc>
            </a:pPr>
            <a:r>
              <a:rPr lang="en-US" sz="4805" b="1" spc="-57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Agenda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060692" y="5604725"/>
            <a:ext cx="741642" cy="741642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5884307" y="5604725"/>
            <a:ext cx="741642" cy="74164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865823" y="5577158"/>
            <a:ext cx="741642" cy="74164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3847339" y="5604725"/>
            <a:ext cx="741642" cy="741642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2121065" y="5743139"/>
            <a:ext cx="620897" cy="44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1"/>
              </a:lnSpc>
            </a:pPr>
            <a:r>
              <a:rPr lang="en-US" sz="2810" spc="-33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01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944679" y="5743139"/>
            <a:ext cx="620897" cy="44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1"/>
              </a:lnSpc>
            </a:pPr>
            <a:r>
              <a:rPr lang="en-US" sz="2810" spc="-33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02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926195" y="5715572"/>
            <a:ext cx="620897" cy="44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1"/>
              </a:lnSpc>
            </a:pPr>
            <a:r>
              <a:rPr lang="en-US" sz="2810" spc="-33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03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907712" y="5743139"/>
            <a:ext cx="620897" cy="4457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1"/>
              </a:lnSpc>
            </a:pPr>
            <a:r>
              <a:rPr lang="en-US" sz="2810" spc="-33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04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964252" y="6697922"/>
            <a:ext cx="2150647" cy="783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2"/>
              </a:lnSpc>
            </a:pPr>
            <a:r>
              <a:rPr lang="en-US" sz="2499" b="1" spc="-29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Project Summary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5787866" y="6697922"/>
            <a:ext cx="2150647" cy="11737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2"/>
              </a:lnSpc>
            </a:pPr>
            <a:r>
              <a:rPr lang="en-US" sz="2499" b="1" spc="-29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AWS Architecture + Team Roles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9769382" y="6670356"/>
            <a:ext cx="2150647" cy="783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2"/>
              </a:lnSpc>
            </a:pPr>
            <a:r>
              <a:rPr lang="en-US" sz="2499" b="1" spc="-29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Demo Workflow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3750899" y="6697922"/>
            <a:ext cx="2572849" cy="783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2"/>
              </a:lnSpc>
            </a:pPr>
            <a:r>
              <a:rPr lang="en-US" sz="2499" b="1" spc="-29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Results &amp; Takeaways</a:t>
            </a:r>
          </a:p>
        </p:txBody>
      </p:sp>
      <p:sp>
        <p:nvSpPr>
          <p:cNvPr id="28" name="AutoShape 28"/>
          <p:cNvSpPr/>
          <p:nvPr/>
        </p:nvSpPr>
        <p:spPr>
          <a:xfrm flipV="1">
            <a:off x="3073204" y="5975546"/>
            <a:ext cx="2476391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9" name="AutoShape 29"/>
          <p:cNvSpPr/>
          <p:nvPr/>
        </p:nvSpPr>
        <p:spPr>
          <a:xfrm flipV="1">
            <a:off x="6959470" y="5994595"/>
            <a:ext cx="2476391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0" name="AutoShape 30"/>
          <p:cNvSpPr/>
          <p:nvPr/>
        </p:nvSpPr>
        <p:spPr>
          <a:xfrm flipV="1">
            <a:off x="10940986" y="5938454"/>
            <a:ext cx="2476391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1" name="AutoShape 31"/>
          <p:cNvSpPr/>
          <p:nvPr/>
        </p:nvSpPr>
        <p:spPr>
          <a:xfrm>
            <a:off x="0" y="64078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2" name="AutoShape 32"/>
          <p:cNvSpPr/>
          <p:nvPr/>
        </p:nvSpPr>
        <p:spPr>
          <a:xfrm>
            <a:off x="0" y="9646213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3" name="TextBox 33"/>
          <p:cNvSpPr txBox="1"/>
          <p:nvPr/>
        </p:nvSpPr>
        <p:spPr>
          <a:xfrm>
            <a:off x="15347030" y="146152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n-US" sz="2400" b="1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Group 3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408187" y="1234044"/>
            <a:ext cx="11471626" cy="58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2"/>
              </a:lnSpc>
            </a:pPr>
            <a:r>
              <a:rPr lang="en-US" sz="3849" b="1" spc="-46" dirty="0">
                <a:solidFill>
                  <a:srgbClr val="1C1814"/>
                </a:solidFill>
                <a:latin typeface="Garet Bold"/>
                <a:ea typeface="Garet Bold"/>
                <a:cs typeface="Garet Bold"/>
                <a:sym typeface="Garet Bold"/>
              </a:rPr>
              <a:t>Project Summary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64078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0" y="9646213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621587" y="2793068"/>
            <a:ext cx="9885843" cy="792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199" b="1" spc="43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Build an end-to-end AWS ML pipeline to predict pediatric appendicitis.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621587" y="4078690"/>
            <a:ext cx="10881361" cy="1611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199" b="1" spc="43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S3</a:t>
            </a:r>
            <a:r>
              <a:rPr lang="en-US" sz="2199" spc="43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: Shared central storage for datasets, model results, and visuals.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199" b="1" spc="43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EC2 with Shared AMI </a:t>
            </a:r>
            <a:r>
              <a:rPr lang="en-US" sz="2199" spc="43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(Jupyter): Common environment for preprocessing and model training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199" b="1" spc="43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IAM Policies</a:t>
            </a:r>
            <a:r>
              <a:rPr lang="en-US" sz="2199" spc="43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: Enable cross-account read/write to S3 for all team members.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621587" y="6388250"/>
            <a:ext cx="9885843" cy="382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299"/>
              </a:lnSpc>
              <a:buFont typeface="Arial"/>
              <a:buChar char="•"/>
            </a:pPr>
            <a:r>
              <a:rPr lang="en-US" sz="2199" b="1" spc="43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Data Load → Preprocess → Model → Evaluate → Visualize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21587" y="7673872"/>
            <a:ext cx="9885843" cy="120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199" b="1" spc="43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Dataset: Regensburg Pediatric Appendicitis (</a:t>
            </a:r>
            <a:r>
              <a:rPr lang="en-US" sz="2199" b="1" u="sng" spc="43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  <a:hlinkClick r:id="rId2" tooltip="https://archive.ics.uci.edu/dataset/938/regensburg+pediatric+appendicitis"/>
              </a:rPr>
              <a:t>UCI ID 938</a:t>
            </a:r>
            <a:r>
              <a:rPr lang="en-US" sz="2199" b="1" spc="43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)</a:t>
            </a:r>
          </a:p>
          <a:p>
            <a:pPr algn="l">
              <a:lnSpc>
                <a:spcPts val="3299"/>
              </a:lnSpc>
            </a:pPr>
            <a:r>
              <a:rPr lang="en-US" sz="2199" spc="43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       - 782 rows | 53 features | Target = Diagnosis (Appendicitis / No)</a:t>
            </a:r>
          </a:p>
          <a:p>
            <a:pPr algn="l">
              <a:lnSpc>
                <a:spcPts val="3299"/>
              </a:lnSpc>
            </a:pPr>
            <a:r>
              <a:rPr lang="en-US" sz="2199" spc="43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       - Variables: WBC, CRP, Appendix Diameter, Ultrasound findings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780570" y="2767089"/>
            <a:ext cx="4028930" cy="901588"/>
            <a:chOff x="0" y="0"/>
            <a:chExt cx="4853238" cy="111252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853238" cy="1113790"/>
            </a:xfrm>
            <a:custGeom>
              <a:avLst/>
              <a:gdLst/>
              <a:ahLst/>
              <a:cxnLst/>
              <a:rect l="l" t="t" r="r" b="b"/>
              <a:pathLst>
                <a:path w="4853238" h="1113790">
                  <a:moveTo>
                    <a:pt x="4300788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300788" y="1113790"/>
                  </a:lnTo>
                  <a:lnTo>
                    <a:pt x="4853238" y="558800"/>
                  </a:lnTo>
                  <a:lnTo>
                    <a:pt x="4300788" y="0"/>
                  </a:ln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161194" y="172720"/>
              <a:ext cx="762192" cy="762000"/>
            </a:xfrm>
            <a:custGeom>
              <a:avLst/>
              <a:gdLst/>
              <a:ahLst/>
              <a:cxnLst/>
              <a:rect l="l" t="t" r="r" b="b"/>
              <a:pathLst>
                <a:path w="762192" h="762000">
                  <a:moveTo>
                    <a:pt x="381096" y="0"/>
                  </a:moveTo>
                  <a:cubicBezTo>
                    <a:pt x="244955" y="-34"/>
                    <a:pt x="119141" y="72576"/>
                    <a:pt x="51060" y="190472"/>
                  </a:cubicBezTo>
                  <a:cubicBezTo>
                    <a:pt x="-17020" y="308368"/>
                    <a:pt x="-17020" y="453632"/>
                    <a:pt x="51060" y="571528"/>
                  </a:cubicBezTo>
                  <a:cubicBezTo>
                    <a:pt x="119141" y="689424"/>
                    <a:pt x="244955" y="762034"/>
                    <a:pt x="381096" y="762000"/>
                  </a:cubicBezTo>
                  <a:cubicBezTo>
                    <a:pt x="517237" y="762034"/>
                    <a:pt x="643051" y="689424"/>
                    <a:pt x="711132" y="571528"/>
                  </a:cubicBezTo>
                  <a:cubicBezTo>
                    <a:pt x="779212" y="453632"/>
                    <a:pt x="779212" y="308368"/>
                    <a:pt x="711132" y="190472"/>
                  </a:cubicBezTo>
                  <a:cubicBezTo>
                    <a:pt x="643051" y="72576"/>
                    <a:pt x="517237" y="-34"/>
                    <a:pt x="38109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722697" y="3017286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n-US" sz="2400" b="1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Goal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780570" y="4462286"/>
            <a:ext cx="4028930" cy="901588"/>
            <a:chOff x="0" y="0"/>
            <a:chExt cx="4853238" cy="111252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853238" cy="1113790"/>
            </a:xfrm>
            <a:custGeom>
              <a:avLst/>
              <a:gdLst/>
              <a:ahLst/>
              <a:cxnLst/>
              <a:rect l="l" t="t" r="r" b="b"/>
              <a:pathLst>
                <a:path w="4853238" h="1113790">
                  <a:moveTo>
                    <a:pt x="4300788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300788" y="1113790"/>
                  </a:lnTo>
                  <a:lnTo>
                    <a:pt x="4853238" y="558800"/>
                  </a:lnTo>
                  <a:lnTo>
                    <a:pt x="4300788" y="0"/>
                  </a:lnTo>
                  <a:close/>
                </a:path>
              </a:pathLst>
            </a:custGeom>
            <a:solidFill>
              <a:srgbClr val="7D74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15"/>
            <p:cNvSpPr/>
            <p:nvPr/>
          </p:nvSpPr>
          <p:spPr>
            <a:xfrm>
              <a:off x="161194" y="172720"/>
              <a:ext cx="762192" cy="762000"/>
            </a:xfrm>
            <a:custGeom>
              <a:avLst/>
              <a:gdLst/>
              <a:ahLst/>
              <a:cxnLst/>
              <a:rect l="l" t="t" r="r" b="b"/>
              <a:pathLst>
                <a:path w="762192" h="762000">
                  <a:moveTo>
                    <a:pt x="381096" y="0"/>
                  </a:moveTo>
                  <a:cubicBezTo>
                    <a:pt x="244955" y="-34"/>
                    <a:pt x="119141" y="72576"/>
                    <a:pt x="51060" y="190472"/>
                  </a:cubicBezTo>
                  <a:cubicBezTo>
                    <a:pt x="-17020" y="308368"/>
                    <a:pt x="-17020" y="453632"/>
                    <a:pt x="51060" y="571528"/>
                  </a:cubicBezTo>
                  <a:cubicBezTo>
                    <a:pt x="119141" y="689424"/>
                    <a:pt x="244955" y="762034"/>
                    <a:pt x="381096" y="762000"/>
                  </a:cubicBezTo>
                  <a:cubicBezTo>
                    <a:pt x="517237" y="762034"/>
                    <a:pt x="643051" y="689424"/>
                    <a:pt x="711132" y="571528"/>
                  </a:cubicBezTo>
                  <a:cubicBezTo>
                    <a:pt x="779212" y="453632"/>
                    <a:pt x="779212" y="308368"/>
                    <a:pt x="711132" y="190472"/>
                  </a:cubicBezTo>
                  <a:cubicBezTo>
                    <a:pt x="643051" y="72576"/>
                    <a:pt x="517237" y="-34"/>
                    <a:pt x="38109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722697" y="4517221"/>
            <a:ext cx="2624317" cy="772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5"/>
              </a:lnSpc>
              <a:spcBef>
                <a:spcPct val="0"/>
              </a:spcBef>
            </a:pPr>
            <a:r>
              <a:rPr lang="en-US" sz="2399" b="1" spc="93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M</a:t>
            </a:r>
            <a:r>
              <a:rPr lang="en-US" sz="2399" b="1" u="none" spc="93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ain AWS Services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780570" y="6157483"/>
            <a:ext cx="4028930" cy="901588"/>
            <a:chOff x="0" y="0"/>
            <a:chExt cx="4853238" cy="111252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853238" cy="1113790"/>
            </a:xfrm>
            <a:custGeom>
              <a:avLst/>
              <a:gdLst/>
              <a:ahLst/>
              <a:cxnLst/>
              <a:rect l="l" t="t" r="r" b="b"/>
              <a:pathLst>
                <a:path w="4853238" h="1113790">
                  <a:moveTo>
                    <a:pt x="4300788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300788" y="1113790"/>
                  </a:lnTo>
                  <a:lnTo>
                    <a:pt x="4853238" y="558800"/>
                  </a:lnTo>
                  <a:lnTo>
                    <a:pt x="4300788" y="0"/>
                  </a:ln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61194" y="172720"/>
              <a:ext cx="762192" cy="762000"/>
            </a:xfrm>
            <a:custGeom>
              <a:avLst/>
              <a:gdLst/>
              <a:ahLst/>
              <a:cxnLst/>
              <a:rect l="l" t="t" r="r" b="b"/>
              <a:pathLst>
                <a:path w="762192" h="762000">
                  <a:moveTo>
                    <a:pt x="381096" y="0"/>
                  </a:moveTo>
                  <a:cubicBezTo>
                    <a:pt x="244955" y="-34"/>
                    <a:pt x="119141" y="72576"/>
                    <a:pt x="51060" y="190472"/>
                  </a:cubicBezTo>
                  <a:cubicBezTo>
                    <a:pt x="-17020" y="308368"/>
                    <a:pt x="-17020" y="453632"/>
                    <a:pt x="51060" y="571528"/>
                  </a:cubicBezTo>
                  <a:cubicBezTo>
                    <a:pt x="119141" y="689424"/>
                    <a:pt x="244955" y="762034"/>
                    <a:pt x="381096" y="762000"/>
                  </a:cubicBezTo>
                  <a:cubicBezTo>
                    <a:pt x="517237" y="762034"/>
                    <a:pt x="643051" y="689424"/>
                    <a:pt x="711132" y="571528"/>
                  </a:cubicBezTo>
                  <a:cubicBezTo>
                    <a:pt x="779212" y="453632"/>
                    <a:pt x="779212" y="308368"/>
                    <a:pt x="711132" y="190472"/>
                  </a:cubicBezTo>
                  <a:cubicBezTo>
                    <a:pt x="643051" y="72576"/>
                    <a:pt x="517237" y="-34"/>
                    <a:pt x="38109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2722697" y="6407681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5"/>
              </a:lnSpc>
              <a:spcBef>
                <a:spcPct val="0"/>
              </a:spcBef>
            </a:pPr>
            <a:r>
              <a:rPr lang="en-US" sz="2399" b="1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P</a:t>
            </a:r>
            <a:r>
              <a:rPr lang="en-US" sz="2399" b="1" u="none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ipeline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1780570" y="7852680"/>
            <a:ext cx="4028930" cy="901588"/>
            <a:chOff x="0" y="0"/>
            <a:chExt cx="4853238" cy="11125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4853238" cy="1113790"/>
            </a:xfrm>
            <a:custGeom>
              <a:avLst/>
              <a:gdLst/>
              <a:ahLst/>
              <a:cxnLst/>
              <a:rect l="l" t="t" r="r" b="b"/>
              <a:pathLst>
                <a:path w="4853238" h="1113790">
                  <a:moveTo>
                    <a:pt x="4300788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300788" y="1113790"/>
                  </a:lnTo>
                  <a:lnTo>
                    <a:pt x="4853238" y="558800"/>
                  </a:lnTo>
                  <a:lnTo>
                    <a:pt x="4300788" y="0"/>
                  </a:lnTo>
                  <a:close/>
                </a:path>
              </a:pathLst>
            </a:custGeom>
            <a:solidFill>
              <a:srgbClr val="7D74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161194" y="172720"/>
              <a:ext cx="762192" cy="762000"/>
            </a:xfrm>
            <a:custGeom>
              <a:avLst/>
              <a:gdLst/>
              <a:ahLst/>
              <a:cxnLst/>
              <a:rect l="l" t="t" r="r" b="b"/>
              <a:pathLst>
                <a:path w="762192" h="762000">
                  <a:moveTo>
                    <a:pt x="381096" y="0"/>
                  </a:moveTo>
                  <a:cubicBezTo>
                    <a:pt x="244955" y="-34"/>
                    <a:pt x="119141" y="72576"/>
                    <a:pt x="51060" y="190472"/>
                  </a:cubicBezTo>
                  <a:cubicBezTo>
                    <a:pt x="-17020" y="308368"/>
                    <a:pt x="-17020" y="453632"/>
                    <a:pt x="51060" y="571528"/>
                  </a:cubicBezTo>
                  <a:cubicBezTo>
                    <a:pt x="119141" y="689424"/>
                    <a:pt x="244955" y="762034"/>
                    <a:pt x="381096" y="762000"/>
                  </a:cubicBezTo>
                  <a:cubicBezTo>
                    <a:pt x="517237" y="762034"/>
                    <a:pt x="643051" y="689424"/>
                    <a:pt x="711132" y="571528"/>
                  </a:cubicBezTo>
                  <a:cubicBezTo>
                    <a:pt x="779212" y="453632"/>
                    <a:pt x="779212" y="308368"/>
                    <a:pt x="711132" y="190472"/>
                  </a:cubicBezTo>
                  <a:cubicBezTo>
                    <a:pt x="643051" y="72576"/>
                    <a:pt x="517237" y="-34"/>
                    <a:pt x="38109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2722697" y="8102878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5"/>
              </a:lnSpc>
              <a:spcBef>
                <a:spcPct val="0"/>
              </a:spcBef>
            </a:pPr>
            <a:r>
              <a:rPr lang="en-US" sz="2399" b="1" spc="93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Data Source</a:t>
            </a:r>
          </a:p>
        </p:txBody>
      </p:sp>
      <p:sp>
        <p:nvSpPr>
          <p:cNvPr id="25" name="AutoShape 25"/>
          <p:cNvSpPr/>
          <p:nvPr/>
        </p:nvSpPr>
        <p:spPr>
          <a:xfrm>
            <a:off x="1780570" y="4070324"/>
            <a:ext cx="14726860" cy="0"/>
          </a:xfrm>
          <a:prstGeom prst="line">
            <a:avLst/>
          </a:prstGeom>
          <a:ln w="28575" cap="flat">
            <a:solidFill>
              <a:srgbClr val="D9D9D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6" name="AutoShape 26"/>
          <p:cNvSpPr/>
          <p:nvPr/>
        </p:nvSpPr>
        <p:spPr>
          <a:xfrm>
            <a:off x="1780570" y="5746724"/>
            <a:ext cx="14726860" cy="0"/>
          </a:xfrm>
          <a:prstGeom prst="line">
            <a:avLst/>
          </a:prstGeom>
          <a:ln w="28575" cap="flat">
            <a:solidFill>
              <a:srgbClr val="D9D9D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7" name="AutoShape 27"/>
          <p:cNvSpPr/>
          <p:nvPr/>
        </p:nvSpPr>
        <p:spPr>
          <a:xfrm>
            <a:off x="1780570" y="7461224"/>
            <a:ext cx="14726860" cy="0"/>
          </a:xfrm>
          <a:prstGeom prst="line">
            <a:avLst/>
          </a:prstGeom>
          <a:ln w="28575" cap="flat">
            <a:solidFill>
              <a:srgbClr val="D9D9D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8" name="TextBox 28"/>
          <p:cNvSpPr txBox="1"/>
          <p:nvPr/>
        </p:nvSpPr>
        <p:spPr>
          <a:xfrm>
            <a:off x="15347030" y="146152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n-US" sz="2400" b="1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Group 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4078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0" y="9646213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871618" y="2388474"/>
            <a:ext cx="4028930" cy="901588"/>
            <a:chOff x="0" y="0"/>
            <a:chExt cx="4853238" cy="11125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853238" cy="1113790"/>
            </a:xfrm>
            <a:custGeom>
              <a:avLst/>
              <a:gdLst/>
              <a:ahLst/>
              <a:cxnLst/>
              <a:rect l="l" t="t" r="r" b="b"/>
              <a:pathLst>
                <a:path w="4853238" h="1113790">
                  <a:moveTo>
                    <a:pt x="4300788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300788" y="1113790"/>
                  </a:lnTo>
                  <a:lnTo>
                    <a:pt x="4853238" y="558800"/>
                  </a:lnTo>
                  <a:lnTo>
                    <a:pt x="4300788" y="0"/>
                  </a:ln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Freeform 6"/>
            <p:cNvSpPr/>
            <p:nvPr/>
          </p:nvSpPr>
          <p:spPr>
            <a:xfrm>
              <a:off x="161194" y="172720"/>
              <a:ext cx="762192" cy="762000"/>
            </a:xfrm>
            <a:custGeom>
              <a:avLst/>
              <a:gdLst/>
              <a:ahLst/>
              <a:cxnLst/>
              <a:rect l="l" t="t" r="r" b="b"/>
              <a:pathLst>
                <a:path w="762192" h="762000">
                  <a:moveTo>
                    <a:pt x="381096" y="0"/>
                  </a:moveTo>
                  <a:cubicBezTo>
                    <a:pt x="244955" y="-34"/>
                    <a:pt x="119141" y="72576"/>
                    <a:pt x="51060" y="190472"/>
                  </a:cubicBezTo>
                  <a:cubicBezTo>
                    <a:pt x="-17020" y="308368"/>
                    <a:pt x="-17020" y="453632"/>
                    <a:pt x="51060" y="571528"/>
                  </a:cubicBezTo>
                  <a:cubicBezTo>
                    <a:pt x="119141" y="689424"/>
                    <a:pt x="244955" y="762034"/>
                    <a:pt x="381096" y="762000"/>
                  </a:cubicBezTo>
                  <a:cubicBezTo>
                    <a:pt x="517237" y="762034"/>
                    <a:pt x="643051" y="689424"/>
                    <a:pt x="711132" y="571528"/>
                  </a:cubicBezTo>
                  <a:cubicBezTo>
                    <a:pt x="779212" y="453632"/>
                    <a:pt x="779212" y="308368"/>
                    <a:pt x="711132" y="190472"/>
                  </a:cubicBezTo>
                  <a:cubicBezTo>
                    <a:pt x="643051" y="72576"/>
                    <a:pt x="517237" y="-34"/>
                    <a:pt x="38109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823783" y="2388474"/>
            <a:ext cx="4028930" cy="901588"/>
            <a:chOff x="0" y="0"/>
            <a:chExt cx="4853238" cy="111252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53238" cy="1113790"/>
            </a:xfrm>
            <a:custGeom>
              <a:avLst/>
              <a:gdLst/>
              <a:ahLst/>
              <a:cxnLst/>
              <a:rect l="l" t="t" r="r" b="b"/>
              <a:pathLst>
                <a:path w="4853238" h="1113790">
                  <a:moveTo>
                    <a:pt x="4300788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300788" y="1113790"/>
                  </a:lnTo>
                  <a:lnTo>
                    <a:pt x="4853238" y="558800"/>
                  </a:lnTo>
                  <a:lnTo>
                    <a:pt x="4300788" y="0"/>
                  </a:lnTo>
                  <a:close/>
                </a:path>
              </a:pathLst>
            </a:custGeom>
            <a:solidFill>
              <a:srgbClr val="7D74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61194" y="172720"/>
              <a:ext cx="762192" cy="762000"/>
            </a:xfrm>
            <a:custGeom>
              <a:avLst/>
              <a:gdLst/>
              <a:ahLst/>
              <a:cxnLst/>
              <a:rect l="l" t="t" r="r" b="b"/>
              <a:pathLst>
                <a:path w="762192" h="762000">
                  <a:moveTo>
                    <a:pt x="381096" y="0"/>
                  </a:moveTo>
                  <a:cubicBezTo>
                    <a:pt x="244955" y="-34"/>
                    <a:pt x="119141" y="72576"/>
                    <a:pt x="51060" y="190472"/>
                  </a:cubicBezTo>
                  <a:cubicBezTo>
                    <a:pt x="-17020" y="308368"/>
                    <a:pt x="-17020" y="453632"/>
                    <a:pt x="51060" y="571528"/>
                  </a:cubicBezTo>
                  <a:cubicBezTo>
                    <a:pt x="119141" y="689424"/>
                    <a:pt x="244955" y="762034"/>
                    <a:pt x="381096" y="762000"/>
                  </a:cubicBezTo>
                  <a:cubicBezTo>
                    <a:pt x="517237" y="762034"/>
                    <a:pt x="643051" y="689424"/>
                    <a:pt x="711132" y="571528"/>
                  </a:cubicBezTo>
                  <a:cubicBezTo>
                    <a:pt x="779212" y="453632"/>
                    <a:pt x="779212" y="308368"/>
                    <a:pt x="711132" y="190472"/>
                  </a:cubicBezTo>
                  <a:cubicBezTo>
                    <a:pt x="643051" y="72576"/>
                    <a:pt x="517237" y="-34"/>
                    <a:pt x="38109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Freeform 11"/>
          <p:cNvSpPr/>
          <p:nvPr/>
        </p:nvSpPr>
        <p:spPr>
          <a:xfrm>
            <a:off x="3209029" y="4096783"/>
            <a:ext cx="5934971" cy="3724194"/>
          </a:xfrm>
          <a:custGeom>
            <a:avLst/>
            <a:gdLst/>
            <a:ahLst/>
            <a:cxnLst/>
            <a:rect l="l" t="t" r="r" b="b"/>
            <a:pathLst>
              <a:path w="5934971" h="3724194">
                <a:moveTo>
                  <a:pt x="0" y="0"/>
                </a:moveTo>
                <a:lnTo>
                  <a:pt x="5934971" y="0"/>
                </a:lnTo>
                <a:lnTo>
                  <a:pt x="5934971" y="3724194"/>
                </a:lnTo>
                <a:lnTo>
                  <a:pt x="0" y="37241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extBox 12"/>
          <p:cNvSpPr txBox="1"/>
          <p:nvPr/>
        </p:nvSpPr>
        <p:spPr>
          <a:xfrm>
            <a:off x="3408187" y="1234044"/>
            <a:ext cx="11471626" cy="58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2"/>
              </a:lnSpc>
            </a:pPr>
            <a:r>
              <a:rPr lang="en-US" sz="3849" b="1" spc="-46">
                <a:solidFill>
                  <a:srgbClr val="1C1814"/>
                </a:solidFill>
                <a:latin typeface="Garet Bold"/>
                <a:ea typeface="Garet Bold"/>
                <a:cs typeface="Garet Bold"/>
                <a:sym typeface="Garet Bold"/>
              </a:rPr>
              <a:t>AWS Architecture + Team Roles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737314" y="7940039"/>
            <a:ext cx="8475997" cy="1318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399" b="1" spc="47" dirty="0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Used: </a:t>
            </a:r>
            <a:r>
              <a:rPr lang="en-US" sz="2399" spc="47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S3, EC2 (</a:t>
            </a:r>
            <a:r>
              <a:rPr lang="en-US" sz="2399" b="1" spc="47" dirty="0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Shared AMI</a:t>
            </a:r>
            <a:r>
              <a:rPr lang="en-US" sz="2399" spc="47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 + </a:t>
            </a:r>
            <a:r>
              <a:rPr lang="en-US" sz="2399" spc="47" dirty="0" err="1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Jupyter</a:t>
            </a:r>
            <a:r>
              <a:rPr lang="en-US" sz="2399" spc="47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 +</a:t>
            </a:r>
            <a:r>
              <a:rPr lang="en-US" sz="2399" b="1" spc="47" dirty="0" err="1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PyCaret</a:t>
            </a:r>
            <a:r>
              <a:rPr lang="en-US" sz="2399" b="1" spc="47" dirty="0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 </a:t>
            </a:r>
            <a:r>
              <a:rPr lang="en-US" sz="2399" b="1" spc="47" dirty="0" err="1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AutoML</a:t>
            </a:r>
            <a:r>
              <a:rPr lang="en-US" sz="2399" spc="47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),</a:t>
            </a:r>
          </a:p>
          <a:p>
            <a:pPr algn="l">
              <a:lnSpc>
                <a:spcPts val="3599"/>
              </a:lnSpc>
            </a:pPr>
            <a:r>
              <a:rPr lang="en-US" sz="2399" spc="47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             IAM Policy  </a:t>
            </a:r>
          </a:p>
          <a:p>
            <a:pPr algn="l">
              <a:lnSpc>
                <a:spcPts val="3599"/>
              </a:lnSpc>
            </a:pPr>
            <a:r>
              <a:rPr lang="en-US" sz="2399" b="1" spc="47" dirty="0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Removed: RDS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13745" y="2638671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n-US" sz="2400" b="1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Services Used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765910" y="2638671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5"/>
              </a:lnSpc>
              <a:spcBef>
                <a:spcPct val="0"/>
              </a:spcBef>
            </a:pPr>
            <a:r>
              <a:rPr lang="en-US" sz="2399" b="1" spc="93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Role Summary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347030" y="146152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n-US" sz="2400" b="1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Group 3</a:t>
            </a:r>
          </a:p>
        </p:txBody>
      </p:sp>
      <p:sp>
        <p:nvSpPr>
          <p:cNvPr id="17" name="Freeform 17"/>
          <p:cNvSpPr/>
          <p:nvPr/>
        </p:nvSpPr>
        <p:spPr>
          <a:xfrm>
            <a:off x="401171" y="4726618"/>
            <a:ext cx="2643831" cy="1606127"/>
          </a:xfrm>
          <a:custGeom>
            <a:avLst/>
            <a:gdLst/>
            <a:ahLst/>
            <a:cxnLst/>
            <a:rect l="l" t="t" r="r" b="b"/>
            <a:pathLst>
              <a:path w="2643831" h="1606127">
                <a:moveTo>
                  <a:pt x="0" y="0"/>
                </a:moveTo>
                <a:lnTo>
                  <a:pt x="2643831" y="0"/>
                </a:lnTo>
                <a:lnTo>
                  <a:pt x="2643831" y="1606128"/>
                </a:lnTo>
                <a:lnTo>
                  <a:pt x="0" y="16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8" name="Group 18"/>
          <p:cNvGrpSpPr/>
          <p:nvPr/>
        </p:nvGrpSpPr>
        <p:grpSpPr>
          <a:xfrm>
            <a:off x="390763" y="4336093"/>
            <a:ext cx="1310837" cy="390525"/>
            <a:chOff x="0" y="0"/>
            <a:chExt cx="345241" cy="10285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45241" cy="102854"/>
            </a:xfrm>
            <a:custGeom>
              <a:avLst/>
              <a:gdLst/>
              <a:ahLst/>
              <a:cxnLst/>
              <a:rect l="l" t="t" r="r" b="b"/>
              <a:pathLst>
                <a:path w="345241" h="102854">
                  <a:moveTo>
                    <a:pt x="0" y="0"/>
                  </a:moveTo>
                  <a:lnTo>
                    <a:pt x="345241" y="0"/>
                  </a:lnTo>
                  <a:lnTo>
                    <a:pt x="345241" y="102854"/>
                  </a:lnTo>
                  <a:lnTo>
                    <a:pt x="0" y="102854"/>
                  </a:lnTo>
                  <a:close/>
                </a:path>
              </a:pathLst>
            </a:custGeom>
            <a:solidFill>
              <a:srgbClr val="0097B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345241" cy="1409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Original</a:t>
              </a:r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3209029" y="3706258"/>
            <a:ext cx="1310837" cy="390525"/>
            <a:chOff x="0" y="0"/>
            <a:chExt cx="345241" cy="102854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45241" cy="102854"/>
            </a:xfrm>
            <a:custGeom>
              <a:avLst/>
              <a:gdLst/>
              <a:ahLst/>
              <a:cxnLst/>
              <a:rect l="l" t="t" r="r" b="b"/>
              <a:pathLst>
                <a:path w="345241" h="102854">
                  <a:moveTo>
                    <a:pt x="0" y="0"/>
                  </a:moveTo>
                  <a:lnTo>
                    <a:pt x="345241" y="0"/>
                  </a:lnTo>
                  <a:lnTo>
                    <a:pt x="345241" y="102854"/>
                  </a:lnTo>
                  <a:lnTo>
                    <a:pt x="0" y="102854"/>
                  </a:lnTo>
                  <a:close/>
                </a:path>
              </a:pathLst>
            </a:custGeom>
            <a:solidFill>
              <a:srgbClr val="0097B2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345241" cy="14095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r>
                <a:rPr lang="en-US" sz="1800" b="1">
                  <a:solidFill>
                    <a:srgbClr val="FFFFF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Improved</a:t>
              </a:r>
            </a:p>
          </p:txBody>
        </p:sp>
      </p:grp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48D8B0A6-11D7-D3D8-6D52-7493F21467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616032"/>
              </p:ext>
            </p:extLst>
          </p:nvPr>
        </p:nvGraphicFramePr>
        <p:xfrm>
          <a:off x="9906000" y="4076700"/>
          <a:ext cx="7772400" cy="4416213"/>
        </p:xfrm>
        <a:graphic>
          <a:graphicData uri="http://schemas.openxmlformats.org/drawingml/2006/table">
            <a:tbl>
              <a:tblPr/>
              <a:tblGrid>
                <a:gridCol w="2133600">
                  <a:extLst>
                    <a:ext uri="{9D8B030D-6E8A-4147-A177-3AD203B41FA5}">
                      <a16:colId xmlns:a16="http://schemas.microsoft.com/office/drawing/2014/main" val="2977138016"/>
                    </a:ext>
                  </a:extLst>
                </a:gridCol>
                <a:gridCol w="5638800">
                  <a:extLst>
                    <a:ext uri="{9D8B030D-6E8A-4147-A177-3AD203B41FA5}">
                      <a16:colId xmlns:a16="http://schemas.microsoft.com/office/drawing/2014/main" val="671997448"/>
                    </a:ext>
                  </a:extLst>
                </a:gridCol>
              </a:tblGrid>
              <a:tr h="474133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Calibri" panose="020F0502020204030204" pitchFamily="34" charset="0"/>
                        </a:rPr>
                        <a:t>Role</a:t>
                      </a:r>
                    </a:p>
                  </a:txBody>
                  <a:tcPr marL="47625" marR="47625" marT="0" marB="0" anchor="ctr">
                    <a:lnL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Calibri" panose="020F0502020204030204" pitchFamily="34" charset="0"/>
                        </a:rPr>
                        <a:t>Main Tasks</a:t>
                      </a:r>
                    </a:p>
                  </a:txBody>
                  <a:tcPr marL="47625" marR="47625" marT="0" marB="0" anchor="ctr">
                    <a:lnL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1835407"/>
                  </a:ext>
                </a:extLst>
              </a:tr>
              <a:tr h="142240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Calibri" panose="020F0502020204030204" pitchFamily="34" charset="0"/>
                        </a:rPr>
                        <a:t>Data Engineer</a:t>
                      </a:r>
                    </a:p>
                  </a:txBody>
                  <a:tcPr marL="47625" marR="47625" marT="0" marB="0" anchor="ctr">
                    <a:lnL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effectLst/>
                          <a:latin typeface="+mn-lt"/>
                        </a:rPr>
                        <a:t>Creates shared AMI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effectLst/>
                          <a:latin typeface="+mn-lt"/>
                        </a:rPr>
                        <a:t>Sets IAM policy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effectLst/>
                          <a:latin typeface="+mn-lt"/>
                        </a:rPr>
                        <a:t>Uploads raw dataset to S3</a:t>
                      </a:r>
                    </a:p>
                  </a:txBody>
                  <a:tcPr marL="47625" marR="47625" marT="0" marB="0" anchor="ctr">
                    <a:lnL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5543963"/>
                  </a:ext>
                </a:extLst>
              </a:tr>
              <a:tr h="948267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Calibri" panose="020F0502020204030204" pitchFamily="34" charset="0"/>
                        </a:rPr>
                        <a:t>Data Scientist</a:t>
                      </a:r>
                    </a:p>
                  </a:txBody>
                  <a:tcPr marL="47625" marR="47625" marT="0" marB="0" anchor="ctr">
                    <a:lnL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effectLst/>
                          <a:latin typeface="+mn-lt"/>
                        </a:rPr>
                        <a:t>Read the data from S3 and preprocesses data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effectLst/>
                          <a:latin typeface="+mn-lt"/>
                        </a:rPr>
                        <a:t>Trains ML models and saves results to S3</a:t>
                      </a:r>
                    </a:p>
                  </a:txBody>
                  <a:tcPr marL="47625" marR="47625" marT="0" marB="0" anchor="ctr">
                    <a:lnL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5690578"/>
                  </a:ext>
                </a:extLst>
              </a:tr>
              <a:tr h="142240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effectLst/>
                          <a:latin typeface="Calibri" panose="020F0502020204030204" pitchFamily="34" charset="0"/>
                        </a:rPr>
                        <a:t>Data Analyst</a:t>
                      </a:r>
                    </a:p>
                  </a:txBody>
                  <a:tcPr marL="47625" marR="47625" marT="0" marB="0" anchor="ctr">
                    <a:lnL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effectLst/>
                          <a:latin typeface="+mn-lt"/>
                        </a:rPr>
                        <a:t>Reads model results from S3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effectLst/>
                          <a:latin typeface="+mn-lt"/>
                        </a:rPr>
                        <a:t>Visualizes performance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effectLst/>
                          <a:latin typeface="+mn-lt"/>
                        </a:rPr>
                        <a:t>Uploads visuals back to S3</a:t>
                      </a:r>
                    </a:p>
                  </a:txBody>
                  <a:tcPr marL="47625" marR="47625" marT="0" marB="0" anchor="ctr">
                    <a:lnL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66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93139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5758" y="2400363"/>
            <a:ext cx="741642" cy="74164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6130" y="3354057"/>
            <a:ext cx="3337523" cy="2873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17" lvl="1" indent="-194308" algn="l">
              <a:lnSpc>
                <a:spcPts val="2860"/>
              </a:lnSpc>
              <a:buFont typeface="Arial"/>
              <a:buChar char="•"/>
            </a:pPr>
            <a:r>
              <a:rPr lang="en-US" sz="1799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Check 3 bucket structure + Policy</a:t>
            </a:r>
          </a:p>
          <a:p>
            <a:pPr marL="388617" lvl="1" indent="-194308" algn="l">
              <a:lnSpc>
                <a:spcPts val="2860"/>
              </a:lnSpc>
              <a:buFont typeface="Arial"/>
              <a:buChar char="•"/>
            </a:pPr>
            <a:r>
              <a:rPr lang="en-US" sz="1799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Launch EC2 instance from the shared AMI</a:t>
            </a:r>
          </a:p>
          <a:p>
            <a:pPr marL="388617" lvl="1" indent="-194308" algn="l">
              <a:lnSpc>
                <a:spcPts val="2860"/>
              </a:lnSpc>
              <a:buFont typeface="Arial"/>
              <a:buChar char="•"/>
            </a:pPr>
            <a:r>
              <a:rPr lang="en-US" sz="1799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Open Jupyter Notebook and run the code</a:t>
            </a:r>
          </a:p>
          <a:p>
            <a:pPr marL="388617" lvl="1" indent="-194308" algn="l">
              <a:lnSpc>
                <a:spcPts val="2860"/>
              </a:lnSpc>
              <a:buFont typeface="Arial"/>
              <a:buChar char="•"/>
            </a:pPr>
            <a:r>
              <a:rPr lang="en-US" sz="1799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Confirm collected dataset uploaded to S3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6130" y="2538777"/>
            <a:ext cx="620897" cy="44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1"/>
              </a:lnSpc>
            </a:pPr>
            <a:r>
              <a:rPr lang="en-US" sz="2810" spc="-33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4044" y="2408582"/>
            <a:ext cx="2150647" cy="733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366" b="1" spc="-28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Data</a:t>
            </a:r>
          </a:p>
          <a:p>
            <a:pPr algn="l">
              <a:lnSpc>
                <a:spcPts val="2965"/>
              </a:lnSpc>
            </a:pPr>
            <a:r>
              <a:rPr lang="en-US" sz="2366" b="1" spc="-28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Engineer</a:t>
            </a:r>
          </a:p>
        </p:txBody>
      </p:sp>
      <p:sp>
        <p:nvSpPr>
          <p:cNvPr id="8" name="AutoShape 8"/>
          <p:cNvSpPr/>
          <p:nvPr/>
        </p:nvSpPr>
        <p:spPr>
          <a:xfrm>
            <a:off x="0" y="64078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208505" y="1234044"/>
            <a:ext cx="11471626" cy="593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42"/>
              </a:lnSpc>
            </a:pPr>
            <a:r>
              <a:rPr lang="en-US" sz="3849" b="1" spc="-46">
                <a:solidFill>
                  <a:srgbClr val="1C1814"/>
                </a:solidFill>
                <a:latin typeface="Garet Bold"/>
                <a:ea typeface="Garet Bold"/>
                <a:cs typeface="Garet Bold"/>
                <a:sym typeface="Garet Bold"/>
              </a:rPr>
              <a:t>Demo Workflow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347030" y="146152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n-US" sz="2400" b="1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Group 3</a:t>
            </a:r>
          </a:p>
        </p:txBody>
      </p:sp>
      <p:pic>
        <p:nvPicPr>
          <p:cNvPr id="15" name="Demo1_Data_Engineer.mp4">
            <a:hlinkClick r:id="" action="ppaction://media"/>
            <a:extLst>
              <a:ext uri="{FF2B5EF4-FFF2-40B4-BE49-F238E27FC236}">
                <a16:creationId xmlns:a16="http://schemas.microsoft.com/office/drawing/2014/main" id="{226F516C-3C4E-6CC5-CA3D-6C4AF17B85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0" y="1333500"/>
            <a:ext cx="13182600" cy="85560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923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5758" y="2400363"/>
            <a:ext cx="741642" cy="74164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56130" y="3354057"/>
            <a:ext cx="4153874" cy="25733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2277" lvl="1" indent="-201138" algn="l">
              <a:lnSpc>
                <a:spcPts val="2960"/>
              </a:lnSpc>
              <a:buFont typeface="Arial"/>
              <a:buChar char="•"/>
            </a:pPr>
            <a:r>
              <a:rPr lang="en-US" sz="186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Use Jupyter Notebook to load data from S3</a:t>
            </a:r>
          </a:p>
          <a:p>
            <a:pPr marL="402277" lvl="1" indent="-201138" algn="l">
              <a:lnSpc>
                <a:spcPts val="2960"/>
              </a:lnSpc>
              <a:buFont typeface="Arial"/>
              <a:buChar char="•"/>
            </a:pPr>
            <a:r>
              <a:rPr lang="en-US" sz="186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Train and evaluate ML models on EC2 </a:t>
            </a:r>
          </a:p>
          <a:p>
            <a:pPr marL="402277" lvl="1" indent="-201138" algn="l">
              <a:lnSpc>
                <a:spcPts val="2960"/>
              </a:lnSpc>
              <a:buFont typeface="Arial"/>
              <a:buChar char="•"/>
            </a:pPr>
            <a:r>
              <a:rPr lang="en-US" sz="186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Used AutoML to identify best performing model</a:t>
            </a:r>
          </a:p>
          <a:p>
            <a:pPr marL="402277" lvl="1" indent="-201138" algn="l">
              <a:lnSpc>
                <a:spcPts val="2960"/>
              </a:lnSpc>
              <a:buFont typeface="Arial"/>
              <a:buChar char="•"/>
            </a:pPr>
            <a:r>
              <a:rPr lang="en-US" sz="1863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Save model results to S3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6130" y="2538777"/>
            <a:ext cx="620897" cy="44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1"/>
              </a:lnSpc>
            </a:pPr>
            <a:r>
              <a:rPr lang="en-US" sz="2810" spc="-33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02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04044" y="2408582"/>
            <a:ext cx="2150647" cy="733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366" b="1" spc="-28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Data</a:t>
            </a:r>
          </a:p>
          <a:p>
            <a:pPr algn="l">
              <a:lnSpc>
                <a:spcPts val="2965"/>
              </a:lnSpc>
            </a:pPr>
            <a:r>
              <a:rPr lang="en-US" sz="2366" b="1" spc="-28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Scientist</a:t>
            </a:r>
          </a:p>
        </p:txBody>
      </p:sp>
      <p:sp>
        <p:nvSpPr>
          <p:cNvPr id="8" name="AutoShape 8"/>
          <p:cNvSpPr/>
          <p:nvPr/>
        </p:nvSpPr>
        <p:spPr>
          <a:xfrm>
            <a:off x="0" y="64078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208505" y="1234044"/>
            <a:ext cx="11471626" cy="593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42"/>
              </a:lnSpc>
            </a:pPr>
            <a:r>
              <a:rPr lang="en-US" sz="3849" b="1" spc="-46">
                <a:solidFill>
                  <a:srgbClr val="1C1814"/>
                </a:solidFill>
                <a:latin typeface="Garet Bold"/>
                <a:ea typeface="Garet Bold"/>
                <a:cs typeface="Garet Bold"/>
                <a:sym typeface="Garet Bold"/>
              </a:rPr>
              <a:t>Demo Workflow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347030" y="146152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n-US" sz="2400" b="1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Group 3</a:t>
            </a:r>
          </a:p>
        </p:txBody>
      </p:sp>
      <p:pic>
        <p:nvPicPr>
          <p:cNvPr id="11" name="Demo2_Data_Scientist.mp4">
            <a:hlinkClick r:id="" action="ppaction://media"/>
            <a:extLst>
              <a:ext uri="{FF2B5EF4-FFF2-40B4-BE49-F238E27FC236}">
                <a16:creationId xmlns:a16="http://schemas.microsoft.com/office/drawing/2014/main" id="{ACDD102B-11A0-B7C8-104F-5CF4B1CB64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0" y="1866900"/>
            <a:ext cx="13478933" cy="7581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79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5758" y="2400363"/>
            <a:ext cx="741642" cy="74164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0" y="64078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256130" y="3354057"/>
            <a:ext cx="3337523" cy="214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17" lvl="1" indent="-194308" algn="l">
              <a:lnSpc>
                <a:spcPts val="2860"/>
              </a:lnSpc>
              <a:buFont typeface="Arial"/>
              <a:buChar char="•"/>
            </a:pPr>
            <a:r>
              <a:rPr lang="en-US" sz="17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Access model results csv from S3 </a:t>
            </a:r>
          </a:p>
          <a:p>
            <a:pPr marL="388617" lvl="1" indent="-194308" algn="l">
              <a:lnSpc>
                <a:spcPts val="2860"/>
              </a:lnSpc>
              <a:buFont typeface="Arial"/>
              <a:buChar char="•"/>
            </a:pPr>
            <a:r>
              <a:rPr lang="en-US" sz="17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Create performance charts and comparison plots</a:t>
            </a:r>
          </a:p>
          <a:p>
            <a:pPr marL="388617" lvl="1" indent="-194308" algn="l">
              <a:lnSpc>
                <a:spcPts val="2860"/>
              </a:lnSpc>
              <a:buFont typeface="Arial"/>
              <a:buChar char="•"/>
            </a:pPr>
            <a:r>
              <a:rPr lang="en-US" sz="17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Upload visuals to S3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56130" y="2538777"/>
            <a:ext cx="620897" cy="4457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21"/>
              </a:lnSpc>
            </a:pPr>
            <a:r>
              <a:rPr lang="en-US" sz="2810" spc="-33">
                <a:solidFill>
                  <a:srgbClr val="272525"/>
                </a:solidFill>
                <a:latin typeface="Garet"/>
                <a:ea typeface="Garet"/>
                <a:cs typeface="Garet"/>
                <a:sym typeface="Garet"/>
              </a:rPr>
              <a:t>03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04044" y="2408582"/>
            <a:ext cx="2150647" cy="733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5"/>
              </a:lnSpc>
            </a:pPr>
            <a:r>
              <a:rPr lang="en-US" sz="2366" b="1" spc="-28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Data</a:t>
            </a:r>
          </a:p>
          <a:p>
            <a:pPr algn="l">
              <a:lnSpc>
                <a:spcPts val="2965"/>
              </a:lnSpc>
            </a:pPr>
            <a:r>
              <a:rPr lang="en-US" sz="2366" b="1" spc="-28">
                <a:solidFill>
                  <a:srgbClr val="272525"/>
                </a:solidFill>
                <a:latin typeface="Garet Bold"/>
                <a:ea typeface="Garet Bold"/>
                <a:cs typeface="Garet Bold"/>
                <a:sym typeface="Garet Bold"/>
              </a:rPr>
              <a:t>Analyst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8505" y="1234044"/>
            <a:ext cx="11471626" cy="5939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42"/>
              </a:lnSpc>
            </a:pPr>
            <a:r>
              <a:rPr lang="en-US" sz="3849" b="1" spc="-46">
                <a:solidFill>
                  <a:srgbClr val="1C1814"/>
                </a:solidFill>
                <a:latin typeface="Garet Bold"/>
                <a:ea typeface="Garet Bold"/>
                <a:cs typeface="Garet Bold"/>
                <a:sym typeface="Garet Bold"/>
              </a:rPr>
              <a:t>Demo Workflow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347030" y="146152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n-US" sz="2400" b="1" spc="93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Group 3</a:t>
            </a:r>
          </a:p>
        </p:txBody>
      </p:sp>
      <p:pic>
        <p:nvPicPr>
          <p:cNvPr id="11" name="Demo3_Data_Analyst.mp4">
            <a:hlinkClick r:id="" action="ppaction://media"/>
            <a:extLst>
              <a:ext uri="{FF2B5EF4-FFF2-40B4-BE49-F238E27FC236}">
                <a16:creationId xmlns:a16="http://schemas.microsoft.com/office/drawing/2014/main" id="{ABB226E4-769B-1EFE-5D63-0E3F3CD093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1000" y="2019300"/>
            <a:ext cx="13749867" cy="77343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02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640787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0" y="9646213"/>
            <a:ext cx="18288000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3408187" y="1234044"/>
            <a:ext cx="11471626" cy="58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42"/>
              </a:lnSpc>
            </a:pPr>
            <a:r>
              <a:rPr lang="en-US" sz="3849" b="1" spc="-46" dirty="0">
                <a:solidFill>
                  <a:srgbClr val="1C1814"/>
                </a:solidFill>
                <a:latin typeface="Garet Bold"/>
                <a:ea typeface="Garet Bold"/>
                <a:cs typeface="Garet Bold"/>
                <a:sym typeface="Garet Bold"/>
              </a:rPr>
              <a:t>Results &amp; Takeaways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340158" y="2019300"/>
            <a:ext cx="9885843" cy="3764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9"/>
              </a:lnSpc>
            </a:pPr>
            <a:r>
              <a:rPr lang="en-US" sz="2000" b="1" spc="43" dirty="0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Folders in our S3 bucket include: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data/ → cleaned datasets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models/ → stored models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results/ → model performance CSV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visuals/ → plots and charts</a:t>
            </a:r>
          </a:p>
          <a:p>
            <a:pPr algn="l">
              <a:lnSpc>
                <a:spcPts val="3299"/>
              </a:lnSpc>
            </a:pPr>
            <a:r>
              <a:rPr lang="en-US" sz="2000" b="1" spc="43" dirty="0">
                <a:solidFill>
                  <a:srgbClr val="000000"/>
                </a:solidFill>
                <a:latin typeface="Aileron Bold"/>
                <a:ea typeface="Aileron Bold"/>
                <a:cs typeface="Aileron Bold"/>
                <a:sym typeface="Aileron Bold"/>
              </a:rPr>
              <a:t>Outcomes: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Fully shared AWS workflow across 3 accounts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End-to-end automation of data cleaning and upload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Collaboration through S3 instead of local files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340158" y="5923113"/>
            <a:ext cx="11076583" cy="20691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Key features for model prediction include appendix diameter, white blood cell count, and C-reactive protein measurements</a:t>
            </a:r>
          </a:p>
          <a:p>
            <a:pPr marL="474979" lvl="1" indent="-237490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Used </a:t>
            </a:r>
            <a:r>
              <a:rPr lang="en-US" sz="2000" spc="43" dirty="0" err="1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AutoML</a:t>
            </a: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 to evaluate a broad range of classification models and the search identified </a:t>
            </a:r>
            <a:r>
              <a:rPr lang="en-US" sz="2000" spc="43" dirty="0" err="1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HistogramGradientBoostingClassifier</a:t>
            </a: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 as the best-performing model with a CV F1 Macro of 0.95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40158" y="8187929"/>
            <a:ext cx="11910061" cy="1222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78" lvl="1" indent="-237489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Demonstrated how S3 and EC2 enable team-based machine learning.</a:t>
            </a:r>
          </a:p>
          <a:p>
            <a:pPr marL="474978" lvl="1" indent="-237489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Achieved secure, reproducible workflow without extra services like RDS.</a:t>
            </a:r>
          </a:p>
          <a:p>
            <a:pPr marL="474978" lvl="1" indent="-237489" algn="l">
              <a:lnSpc>
                <a:spcPts val="3299"/>
              </a:lnSpc>
              <a:buFont typeface="Arial"/>
              <a:buChar char="•"/>
            </a:pPr>
            <a:r>
              <a:rPr lang="en-US" sz="2000" spc="43" dirty="0">
                <a:solidFill>
                  <a:srgbClr val="000000"/>
                </a:solidFill>
                <a:latin typeface="Aileron"/>
                <a:ea typeface="Aileron"/>
                <a:cs typeface="Aileron"/>
                <a:sym typeface="Aileron"/>
              </a:rPr>
              <a:t>Future step: deploy model for real-time prediction using AWS Lambda.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536922" y="2095500"/>
            <a:ext cx="4028930" cy="901588"/>
            <a:chOff x="0" y="0"/>
            <a:chExt cx="4853238" cy="111252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853238" cy="1113790"/>
            </a:xfrm>
            <a:custGeom>
              <a:avLst/>
              <a:gdLst/>
              <a:ahLst/>
              <a:cxnLst/>
              <a:rect l="l" t="t" r="r" b="b"/>
              <a:pathLst>
                <a:path w="4853238" h="1113790">
                  <a:moveTo>
                    <a:pt x="4300788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300788" y="1113790"/>
                  </a:lnTo>
                  <a:lnTo>
                    <a:pt x="4853238" y="558800"/>
                  </a:lnTo>
                  <a:lnTo>
                    <a:pt x="4300788" y="0"/>
                  </a:ln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161194" y="172720"/>
              <a:ext cx="762192" cy="762000"/>
            </a:xfrm>
            <a:custGeom>
              <a:avLst/>
              <a:gdLst/>
              <a:ahLst/>
              <a:cxnLst/>
              <a:rect l="l" t="t" r="r" b="b"/>
              <a:pathLst>
                <a:path w="762192" h="762000">
                  <a:moveTo>
                    <a:pt x="381096" y="0"/>
                  </a:moveTo>
                  <a:cubicBezTo>
                    <a:pt x="244955" y="-34"/>
                    <a:pt x="119141" y="72576"/>
                    <a:pt x="51060" y="190472"/>
                  </a:cubicBezTo>
                  <a:cubicBezTo>
                    <a:pt x="-17020" y="308368"/>
                    <a:pt x="-17020" y="453632"/>
                    <a:pt x="51060" y="571528"/>
                  </a:cubicBezTo>
                  <a:cubicBezTo>
                    <a:pt x="119141" y="689424"/>
                    <a:pt x="244955" y="762034"/>
                    <a:pt x="381096" y="762000"/>
                  </a:cubicBezTo>
                  <a:cubicBezTo>
                    <a:pt x="517237" y="762034"/>
                    <a:pt x="643051" y="689424"/>
                    <a:pt x="711132" y="571528"/>
                  </a:cubicBezTo>
                  <a:cubicBezTo>
                    <a:pt x="779212" y="453632"/>
                    <a:pt x="779212" y="308368"/>
                    <a:pt x="711132" y="190472"/>
                  </a:cubicBezTo>
                  <a:cubicBezTo>
                    <a:pt x="643051" y="72576"/>
                    <a:pt x="517237" y="-34"/>
                    <a:pt x="38109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479049" y="2307598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6"/>
              </a:lnSpc>
              <a:spcBef>
                <a:spcPct val="0"/>
              </a:spcBef>
            </a:pPr>
            <a:r>
              <a:rPr lang="en-US" sz="2400" b="1" spc="93" dirty="0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Outputs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524000" y="6039318"/>
            <a:ext cx="4028930" cy="901588"/>
            <a:chOff x="0" y="0"/>
            <a:chExt cx="4853238" cy="111252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853238" cy="1113790"/>
            </a:xfrm>
            <a:custGeom>
              <a:avLst/>
              <a:gdLst/>
              <a:ahLst/>
              <a:cxnLst/>
              <a:rect l="l" t="t" r="r" b="b"/>
              <a:pathLst>
                <a:path w="4853238" h="1113790">
                  <a:moveTo>
                    <a:pt x="4300788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300788" y="1113790"/>
                  </a:lnTo>
                  <a:lnTo>
                    <a:pt x="4853238" y="558800"/>
                  </a:lnTo>
                  <a:lnTo>
                    <a:pt x="4300788" y="0"/>
                  </a:lnTo>
                  <a:close/>
                </a:path>
              </a:pathLst>
            </a:custGeom>
            <a:solidFill>
              <a:srgbClr val="7D74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161194" y="172720"/>
              <a:ext cx="762192" cy="762000"/>
            </a:xfrm>
            <a:custGeom>
              <a:avLst/>
              <a:gdLst/>
              <a:ahLst/>
              <a:cxnLst/>
              <a:rect l="l" t="t" r="r" b="b"/>
              <a:pathLst>
                <a:path w="762192" h="762000">
                  <a:moveTo>
                    <a:pt x="381096" y="0"/>
                  </a:moveTo>
                  <a:cubicBezTo>
                    <a:pt x="244955" y="-34"/>
                    <a:pt x="119141" y="72576"/>
                    <a:pt x="51060" y="190472"/>
                  </a:cubicBezTo>
                  <a:cubicBezTo>
                    <a:pt x="-17020" y="308368"/>
                    <a:pt x="-17020" y="453632"/>
                    <a:pt x="51060" y="571528"/>
                  </a:cubicBezTo>
                  <a:cubicBezTo>
                    <a:pt x="119141" y="689424"/>
                    <a:pt x="244955" y="762034"/>
                    <a:pt x="381096" y="762000"/>
                  </a:cubicBezTo>
                  <a:cubicBezTo>
                    <a:pt x="517237" y="762034"/>
                    <a:pt x="643051" y="689424"/>
                    <a:pt x="711132" y="571528"/>
                  </a:cubicBezTo>
                  <a:cubicBezTo>
                    <a:pt x="779212" y="453632"/>
                    <a:pt x="779212" y="308368"/>
                    <a:pt x="711132" y="190472"/>
                  </a:cubicBezTo>
                  <a:cubicBezTo>
                    <a:pt x="643051" y="72576"/>
                    <a:pt x="517237" y="-34"/>
                    <a:pt x="38109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2466127" y="6187925"/>
            <a:ext cx="2624317" cy="772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5"/>
              </a:lnSpc>
              <a:spcBef>
                <a:spcPct val="0"/>
              </a:spcBef>
            </a:pPr>
            <a:r>
              <a:rPr lang="en-US" sz="2399" b="1" spc="93" dirty="0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Model</a:t>
            </a:r>
            <a:r>
              <a:rPr lang="en-US" sz="2399" b="1" u="none" spc="93" dirty="0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ing takeaways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536922" y="8245079"/>
            <a:ext cx="4028930" cy="901588"/>
            <a:chOff x="0" y="0"/>
            <a:chExt cx="4853238" cy="111252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853238" cy="1113790"/>
            </a:xfrm>
            <a:custGeom>
              <a:avLst/>
              <a:gdLst/>
              <a:ahLst/>
              <a:cxnLst/>
              <a:rect l="l" t="t" r="r" b="b"/>
              <a:pathLst>
                <a:path w="4853238" h="1113790">
                  <a:moveTo>
                    <a:pt x="4300788" y="0"/>
                  </a:moveTo>
                  <a:lnTo>
                    <a:pt x="553720" y="0"/>
                  </a:lnTo>
                  <a:cubicBezTo>
                    <a:pt x="247650" y="0"/>
                    <a:pt x="0" y="247650"/>
                    <a:pt x="0" y="553720"/>
                  </a:cubicBezTo>
                  <a:cubicBezTo>
                    <a:pt x="0" y="859790"/>
                    <a:pt x="247650" y="1107440"/>
                    <a:pt x="553720" y="1107440"/>
                  </a:cubicBezTo>
                  <a:lnTo>
                    <a:pt x="4300788" y="1113790"/>
                  </a:lnTo>
                  <a:lnTo>
                    <a:pt x="4853238" y="558800"/>
                  </a:lnTo>
                  <a:lnTo>
                    <a:pt x="4300788" y="0"/>
                  </a:lnTo>
                  <a:close/>
                </a:path>
              </a:pathLst>
            </a:custGeom>
            <a:solidFill>
              <a:srgbClr val="EBCF6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61194" y="172720"/>
              <a:ext cx="762192" cy="762000"/>
            </a:xfrm>
            <a:custGeom>
              <a:avLst/>
              <a:gdLst/>
              <a:ahLst/>
              <a:cxnLst/>
              <a:rect l="l" t="t" r="r" b="b"/>
              <a:pathLst>
                <a:path w="762192" h="762000">
                  <a:moveTo>
                    <a:pt x="381096" y="0"/>
                  </a:moveTo>
                  <a:cubicBezTo>
                    <a:pt x="244955" y="-34"/>
                    <a:pt x="119141" y="72576"/>
                    <a:pt x="51060" y="190472"/>
                  </a:cubicBezTo>
                  <a:cubicBezTo>
                    <a:pt x="-17020" y="308368"/>
                    <a:pt x="-17020" y="453632"/>
                    <a:pt x="51060" y="571528"/>
                  </a:cubicBezTo>
                  <a:cubicBezTo>
                    <a:pt x="119141" y="689424"/>
                    <a:pt x="244955" y="762034"/>
                    <a:pt x="381096" y="762000"/>
                  </a:cubicBezTo>
                  <a:cubicBezTo>
                    <a:pt x="517237" y="762034"/>
                    <a:pt x="643051" y="689424"/>
                    <a:pt x="711132" y="571528"/>
                  </a:cubicBezTo>
                  <a:cubicBezTo>
                    <a:pt x="779212" y="453632"/>
                    <a:pt x="779212" y="308368"/>
                    <a:pt x="711132" y="190472"/>
                  </a:cubicBezTo>
                  <a:cubicBezTo>
                    <a:pt x="643051" y="72576"/>
                    <a:pt x="517237" y="-34"/>
                    <a:pt x="381096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2362200" y="8481724"/>
            <a:ext cx="2624317" cy="3821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095"/>
              </a:lnSpc>
              <a:spcBef>
                <a:spcPct val="0"/>
              </a:spcBef>
            </a:pPr>
            <a:r>
              <a:rPr lang="en-US" sz="2399" b="1" spc="93" dirty="0">
                <a:solidFill>
                  <a:srgbClr val="363336"/>
                </a:solidFill>
                <a:latin typeface="Aileron Bold"/>
                <a:ea typeface="Aileron Bold"/>
                <a:cs typeface="Aileron Bold"/>
                <a:sym typeface="Aileron Bold"/>
              </a:rPr>
              <a:t>Conclusion</a:t>
            </a:r>
          </a:p>
        </p:txBody>
      </p:sp>
      <p:sp>
        <p:nvSpPr>
          <p:cNvPr id="20" name="AutoShape 20"/>
          <p:cNvSpPr/>
          <p:nvPr/>
        </p:nvSpPr>
        <p:spPr>
          <a:xfrm>
            <a:off x="1536922" y="5829300"/>
            <a:ext cx="14726860" cy="0"/>
          </a:xfrm>
          <a:prstGeom prst="line">
            <a:avLst/>
          </a:prstGeom>
          <a:ln w="28575" cap="flat">
            <a:solidFill>
              <a:srgbClr val="D9D9D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21" name="AutoShape 21"/>
          <p:cNvSpPr/>
          <p:nvPr/>
        </p:nvSpPr>
        <p:spPr>
          <a:xfrm>
            <a:off x="1536922" y="8100724"/>
            <a:ext cx="14726860" cy="0"/>
          </a:xfrm>
          <a:prstGeom prst="line">
            <a:avLst/>
          </a:prstGeom>
          <a:ln w="28575" cap="flat">
            <a:solidFill>
              <a:srgbClr val="D9D9D9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A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01707" y="7484451"/>
            <a:ext cx="12780996" cy="1172233"/>
            <a:chOff x="0" y="0"/>
            <a:chExt cx="3366188" cy="30873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66188" cy="308736"/>
            </a:xfrm>
            <a:custGeom>
              <a:avLst/>
              <a:gdLst/>
              <a:ahLst/>
              <a:cxnLst/>
              <a:rect l="l" t="t" r="r" b="b"/>
              <a:pathLst>
                <a:path w="3366188" h="308736">
                  <a:moveTo>
                    <a:pt x="21807" y="0"/>
                  </a:moveTo>
                  <a:lnTo>
                    <a:pt x="3344382" y="0"/>
                  </a:lnTo>
                  <a:cubicBezTo>
                    <a:pt x="3350165" y="0"/>
                    <a:pt x="3355712" y="2297"/>
                    <a:pt x="3359802" y="6387"/>
                  </a:cubicBezTo>
                  <a:cubicBezTo>
                    <a:pt x="3363891" y="10477"/>
                    <a:pt x="3366188" y="16023"/>
                    <a:pt x="3366188" y="21807"/>
                  </a:cubicBezTo>
                  <a:lnTo>
                    <a:pt x="3366188" y="286930"/>
                  </a:lnTo>
                  <a:cubicBezTo>
                    <a:pt x="3366188" y="292713"/>
                    <a:pt x="3363891" y="298260"/>
                    <a:pt x="3359802" y="302349"/>
                  </a:cubicBezTo>
                  <a:cubicBezTo>
                    <a:pt x="3355712" y="306439"/>
                    <a:pt x="3350165" y="308736"/>
                    <a:pt x="3344382" y="308736"/>
                  </a:cubicBezTo>
                  <a:lnTo>
                    <a:pt x="21807" y="308736"/>
                  </a:lnTo>
                  <a:cubicBezTo>
                    <a:pt x="16023" y="308736"/>
                    <a:pt x="10477" y="306439"/>
                    <a:pt x="6387" y="302349"/>
                  </a:cubicBezTo>
                  <a:cubicBezTo>
                    <a:pt x="2297" y="298260"/>
                    <a:pt x="0" y="292713"/>
                    <a:pt x="0" y="286930"/>
                  </a:cubicBezTo>
                  <a:lnTo>
                    <a:pt x="0" y="21807"/>
                  </a:lnTo>
                  <a:cubicBezTo>
                    <a:pt x="0" y="16023"/>
                    <a:pt x="2297" y="10477"/>
                    <a:pt x="6387" y="6387"/>
                  </a:cubicBezTo>
                  <a:cubicBezTo>
                    <a:pt x="10477" y="2297"/>
                    <a:pt x="16023" y="0"/>
                    <a:pt x="21807" y="0"/>
                  </a:cubicBezTo>
                  <a:close/>
                </a:path>
              </a:pathLst>
            </a:custGeom>
            <a:solidFill>
              <a:srgbClr val="CBB25A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366188" cy="3468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20470" y="7864668"/>
            <a:ext cx="11656907" cy="392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2"/>
              </a:lnSpc>
            </a:pPr>
            <a:r>
              <a:rPr lang="en-US" sz="2499" b="1" spc="-29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Group 3: Abirham Getie, Haeyeon Jeong, Yonathan Shimelis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01707" y="3715907"/>
            <a:ext cx="11471626" cy="1559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319"/>
              </a:lnSpc>
            </a:pPr>
            <a:r>
              <a:rPr lang="en-US" sz="9999" b="1" spc="-119">
                <a:solidFill>
                  <a:srgbClr val="1C1814"/>
                </a:solidFill>
                <a:latin typeface="Garet Bold"/>
                <a:ea typeface="Garet Bold"/>
                <a:cs typeface="Garet Bold"/>
                <a:sym typeface="Garet Bold"/>
              </a:rPr>
              <a:t>Thank You</a:t>
            </a:r>
          </a:p>
        </p:txBody>
      </p:sp>
      <p:sp>
        <p:nvSpPr>
          <p:cNvPr id="7" name="Freeform 7"/>
          <p:cNvSpPr/>
          <p:nvPr/>
        </p:nvSpPr>
        <p:spPr>
          <a:xfrm>
            <a:off x="16792159" y="3459723"/>
            <a:ext cx="934283" cy="1815744"/>
          </a:xfrm>
          <a:custGeom>
            <a:avLst/>
            <a:gdLst/>
            <a:ahLst/>
            <a:cxnLst/>
            <a:rect l="l" t="t" r="r" b="b"/>
            <a:pathLst>
              <a:path w="934283" h="1815744">
                <a:moveTo>
                  <a:pt x="0" y="0"/>
                </a:moveTo>
                <a:lnTo>
                  <a:pt x="934282" y="0"/>
                </a:lnTo>
                <a:lnTo>
                  <a:pt x="934282" y="1815745"/>
                </a:lnTo>
                <a:lnTo>
                  <a:pt x="0" y="181574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485</Words>
  <Application>Microsoft Macintosh PowerPoint</Application>
  <PresentationFormat>Custom</PresentationFormat>
  <Paragraphs>101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Garet Bold</vt:lpstr>
      <vt:lpstr>Arial</vt:lpstr>
      <vt:lpstr>Garet Bold Italics</vt:lpstr>
      <vt:lpstr>Aileron Bold</vt:lpstr>
      <vt:lpstr>Garet Italics</vt:lpstr>
      <vt:lpstr>Aileron</vt:lpstr>
      <vt:lpstr>Calibri</vt:lpstr>
      <vt:lpstr>Garet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Group3_DATS 6450 Cloud Computing</dc:title>
  <cp:lastModifiedBy>Jeong, Haeyeon</cp:lastModifiedBy>
  <cp:revision>4</cp:revision>
  <dcterms:created xsi:type="dcterms:W3CDTF">2006-08-16T00:00:00Z</dcterms:created>
  <dcterms:modified xsi:type="dcterms:W3CDTF">2025-12-01T21:48:39Z</dcterms:modified>
  <dc:identifier>DAG6D-SCOi0</dc:identifier>
</cp:coreProperties>
</file>

<file path=docProps/thumbnail.jpeg>
</file>